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9"/>
    <p:sldId id="257" r:id="rId70"/>
    <p:sldId id="258" r:id="rId71"/>
    <p:sldId id="259" r:id="rId72"/>
    <p:sldId id="260" r:id="rId73"/>
    <p:sldId id="261" r:id="rId74"/>
    <p:sldId id="262" r:id="rId7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Norwester" charset="1" panose="00000506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Playfair Display" charset="1" panose="00000500000000000000"/>
      <p:regular r:id="rId13"/>
    </p:embeddedFont>
    <p:embeddedFont>
      <p:font typeface="Playfair Display Bold" charset="1" panose="00000800000000000000"/>
      <p:regular r:id="rId14"/>
    </p:embeddedFont>
    <p:embeddedFont>
      <p:font typeface="Playfair Display Italics" charset="1" panose="00000500000000000000"/>
      <p:regular r:id="rId15"/>
    </p:embeddedFont>
    <p:embeddedFont>
      <p:font typeface="Playfair Display Bold Italics" charset="1" panose="00000800000000000000"/>
      <p:regular r:id="rId16"/>
    </p:embeddedFont>
    <p:embeddedFont>
      <p:font typeface="Playfair Display Heavy" charset="1" panose="00000A00000000000000"/>
      <p:regular r:id="rId17"/>
    </p:embeddedFont>
    <p:embeddedFont>
      <p:font typeface="Playfair Display Heavy Italics" charset="1" panose="00000A00000000000000"/>
      <p:regular r:id="rId18"/>
    </p:embeddedFont>
    <p:embeddedFont>
      <p:font typeface="Raleway 1" charset="1" panose="020B0503030101060003"/>
      <p:regular r:id="rId19"/>
    </p:embeddedFont>
    <p:embeddedFont>
      <p:font typeface="Raleway 1 Bold" charset="1" panose="020B0803030101060003"/>
      <p:regular r:id="rId20"/>
    </p:embeddedFont>
    <p:embeddedFont>
      <p:font typeface="Raleway 1 Thin" charset="1" panose="020B0203030101060003"/>
      <p:regular r:id="rId21"/>
    </p:embeddedFont>
    <p:embeddedFont>
      <p:font typeface="Raleway 1 Heavy" charset="1" panose="020B0003030101060003"/>
      <p:regular r:id="rId22"/>
    </p:embeddedFont>
    <p:embeddedFont>
      <p:font typeface="Raleway 2" charset="1" panose="00000000000000000000"/>
      <p:regular r:id="rId23"/>
    </p:embeddedFont>
    <p:embeddedFont>
      <p:font typeface="Raleway 2 Bold" charset="1" panose="00000000000000000000"/>
      <p:regular r:id="rId24"/>
    </p:embeddedFont>
    <p:embeddedFont>
      <p:font typeface="Raleway 2 Italics" charset="1" panose="00000000000000000000"/>
      <p:regular r:id="rId25"/>
    </p:embeddedFont>
    <p:embeddedFont>
      <p:font typeface="Raleway 2 Bold Italics" charset="1" panose="00000000000000000000"/>
      <p:regular r:id="rId26"/>
    </p:embeddedFont>
    <p:embeddedFont>
      <p:font typeface="Raleway 2 Thin" charset="1" panose="00000000000000000000"/>
      <p:regular r:id="rId27"/>
    </p:embeddedFont>
    <p:embeddedFont>
      <p:font typeface="Raleway 2 Thin Italics" charset="1" panose="00000000000000000000"/>
      <p:regular r:id="rId28"/>
    </p:embeddedFont>
    <p:embeddedFont>
      <p:font typeface="Raleway 2 Extra-Light" charset="1" panose="00000000000000000000"/>
      <p:regular r:id="rId29"/>
    </p:embeddedFont>
    <p:embeddedFont>
      <p:font typeface="Raleway 2 Extra-Light Italics" charset="1" panose="00000000000000000000"/>
      <p:regular r:id="rId30"/>
    </p:embeddedFont>
    <p:embeddedFont>
      <p:font typeface="Raleway 2 Light" charset="1" panose="00000000000000000000"/>
      <p:regular r:id="rId31"/>
    </p:embeddedFont>
    <p:embeddedFont>
      <p:font typeface="Raleway 2 Light Italics" charset="1" panose="00000000000000000000"/>
      <p:regular r:id="rId32"/>
    </p:embeddedFont>
    <p:embeddedFont>
      <p:font typeface="Raleway 2 Medium" charset="1" panose="00000000000000000000"/>
      <p:regular r:id="rId33"/>
    </p:embeddedFont>
    <p:embeddedFont>
      <p:font typeface="Raleway 2 Medium Italics" charset="1" panose="00000000000000000000"/>
      <p:regular r:id="rId34"/>
    </p:embeddedFont>
    <p:embeddedFont>
      <p:font typeface="Raleway 2 Semi-Bold" charset="1" panose="00000000000000000000"/>
      <p:regular r:id="rId35"/>
    </p:embeddedFont>
    <p:embeddedFont>
      <p:font typeface="Raleway 2 Semi-Bold Italics" charset="1" panose="00000000000000000000"/>
      <p:regular r:id="rId36"/>
    </p:embeddedFont>
    <p:embeddedFont>
      <p:font typeface="Raleway 2 Ultra-Bold" charset="1" panose="00000000000000000000"/>
      <p:regular r:id="rId37"/>
    </p:embeddedFont>
    <p:embeddedFont>
      <p:font typeface="Raleway 2 Ultra-Bold Italics" charset="1" panose="00000000000000000000"/>
      <p:regular r:id="rId38"/>
    </p:embeddedFont>
    <p:embeddedFont>
      <p:font typeface="Raleway 2 Heavy" charset="1" panose="00000000000000000000"/>
      <p:regular r:id="rId39"/>
    </p:embeddedFont>
    <p:embeddedFont>
      <p:font typeface="Raleway 2 Heavy Italics" charset="1" panose="00000000000000000000"/>
      <p:regular r:id="rId40"/>
    </p:embeddedFont>
    <p:embeddedFont>
      <p:font typeface="Antonio" charset="1" panose="02000503000000000000"/>
      <p:regular r:id="rId41"/>
    </p:embeddedFont>
    <p:embeddedFont>
      <p:font typeface="Antonio Bold" charset="1" panose="02000803000000000000"/>
      <p:regular r:id="rId42"/>
    </p:embeddedFont>
    <p:embeddedFont>
      <p:font typeface="Antonio Italics" charset="1" panose="02000503000000000000"/>
      <p:regular r:id="rId43"/>
    </p:embeddedFont>
    <p:embeddedFont>
      <p:font typeface="Antonio Bold Italics" charset="1" panose="02000803000000000000"/>
      <p:regular r:id="rId44"/>
    </p:embeddedFont>
    <p:embeddedFont>
      <p:font typeface="Antonio Light" charset="1" panose="02000303000000000000"/>
      <p:regular r:id="rId45"/>
    </p:embeddedFont>
    <p:embeddedFont>
      <p:font typeface="Antonio Light Italics" charset="1" panose="02000303000000000000"/>
      <p:regular r:id="rId46"/>
    </p:embeddedFont>
    <p:embeddedFont>
      <p:font typeface="Antonio Ultra-Bold" charset="1" panose="02000803000000000000"/>
      <p:regular r:id="rId47"/>
    </p:embeddedFont>
    <p:embeddedFont>
      <p:font typeface="Antonio Ultra-Bold Italics" charset="1" panose="02000803000000000000"/>
      <p:regular r:id="rId48"/>
    </p:embeddedFont>
    <p:embeddedFont>
      <p:font typeface="Open Sans" charset="1" panose="020B0606030504020204"/>
      <p:regular r:id="rId49"/>
    </p:embeddedFont>
    <p:embeddedFont>
      <p:font typeface="Open Sans Bold" charset="1" panose="020B0806030504020204"/>
      <p:regular r:id="rId50"/>
    </p:embeddedFont>
    <p:embeddedFont>
      <p:font typeface="Open Sans Italics" charset="1" panose="020B0606030504020204"/>
      <p:regular r:id="rId51"/>
    </p:embeddedFont>
    <p:embeddedFont>
      <p:font typeface="Open Sans Bold Italics" charset="1" panose="020B0806030504020204"/>
      <p:regular r:id="rId52"/>
    </p:embeddedFont>
    <p:embeddedFont>
      <p:font typeface="Open Sans Light" charset="1" panose="020B0306030504020204"/>
      <p:regular r:id="rId53"/>
    </p:embeddedFont>
    <p:embeddedFont>
      <p:font typeface="Open Sans Light Italics" charset="1" panose="020B0306030504020204"/>
      <p:regular r:id="rId54"/>
    </p:embeddedFont>
    <p:embeddedFont>
      <p:font typeface="Open Sans Ultra-Bold" charset="1" panose="00000000000000000000"/>
      <p:regular r:id="rId55"/>
    </p:embeddedFont>
    <p:embeddedFont>
      <p:font typeface="Open Sans Ultra-Bold Italics" charset="1" panose="00000000000000000000"/>
      <p:regular r:id="rId56"/>
    </p:embeddedFont>
    <p:embeddedFont>
      <p:font typeface="Inter" charset="1" panose="020B0502030000000004"/>
      <p:regular r:id="rId57"/>
    </p:embeddedFont>
    <p:embeddedFont>
      <p:font typeface="Inter Bold" charset="1" panose="020B0802030000000004"/>
      <p:regular r:id="rId58"/>
    </p:embeddedFont>
    <p:embeddedFont>
      <p:font typeface="Inter Italics" charset="1" panose="020B0502030000000004"/>
      <p:regular r:id="rId59"/>
    </p:embeddedFont>
    <p:embeddedFont>
      <p:font typeface="Inter Bold Italics" charset="1" panose="020B0802030000000004"/>
      <p:regular r:id="rId60"/>
    </p:embeddedFont>
    <p:embeddedFont>
      <p:font typeface="Inter Thin" charset="1" panose="020B0A02050000000004"/>
      <p:regular r:id="rId61"/>
    </p:embeddedFont>
    <p:embeddedFont>
      <p:font typeface="Inter Thin Italics" charset="1" panose="020B0A02050000000004"/>
      <p:regular r:id="rId62"/>
    </p:embeddedFont>
    <p:embeddedFont>
      <p:font typeface="Inter Extra-Light" charset="1" panose="02000503000000020004"/>
      <p:regular r:id="rId63"/>
    </p:embeddedFont>
    <p:embeddedFont>
      <p:font typeface="Inter Light" charset="1" panose="02000503000000020004"/>
      <p:regular r:id="rId64"/>
    </p:embeddedFont>
    <p:embeddedFont>
      <p:font typeface="Inter Medium" charset="1" panose="02000503000000020004"/>
      <p:regular r:id="rId65"/>
    </p:embeddedFont>
    <p:embeddedFont>
      <p:font typeface="Inter Semi-Bold" charset="1" panose="02000503000000020004"/>
      <p:regular r:id="rId66"/>
    </p:embeddedFont>
    <p:embeddedFont>
      <p:font typeface="Inter Ultra-Bold" charset="1" panose="02000503000000020004"/>
      <p:regular r:id="rId67"/>
    </p:embeddedFont>
    <p:embeddedFont>
      <p:font typeface="Inter Heavy" charset="1" panose="02000503000000020004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slides/slide1.xml" Type="http://schemas.openxmlformats.org/officeDocument/2006/relationships/slide"/><Relationship Id="rId7" Target="fonts/font7.fntdata" Type="http://schemas.openxmlformats.org/officeDocument/2006/relationships/font"/><Relationship Id="rId70" Target="slides/slide2.xml" Type="http://schemas.openxmlformats.org/officeDocument/2006/relationships/slide"/><Relationship Id="rId71" Target="slides/slide3.xml" Type="http://schemas.openxmlformats.org/officeDocument/2006/relationships/slide"/><Relationship Id="rId72" Target="slides/slide4.xml" Type="http://schemas.openxmlformats.org/officeDocument/2006/relationships/slide"/><Relationship Id="rId73" Target="slides/slide5.xml" Type="http://schemas.openxmlformats.org/officeDocument/2006/relationships/slide"/><Relationship Id="rId74" Target="slides/slide6.xml" Type="http://schemas.openxmlformats.org/officeDocument/2006/relationships/slide"/><Relationship Id="rId75" Target="slides/slide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22.gif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5.jpeg" Type="http://schemas.openxmlformats.org/officeDocument/2006/relationships/image"/><Relationship Id="rId4" Target="../media/VAF6UTDCk0E.mp4" Type="http://schemas.openxmlformats.org/officeDocument/2006/relationships/video"/><Relationship Id="rId5" Target="../media/VAF6UTDCk0E.mp4" Type="http://schemas.microsoft.com/office/2007/relationships/media"/><Relationship Id="rId6" Target="https://vinovibes.streamlit.app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7" t="-17033" r="0" b="-19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51018" y="8890674"/>
            <a:ext cx="22992003" cy="2792652"/>
            <a:chOff x="0" y="0"/>
            <a:chExt cx="30656004" cy="372353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30656004" cy="3723537"/>
            </a:xfrm>
            <a:prstGeom prst="rect">
              <a:avLst/>
            </a:prstGeom>
            <a:solidFill>
              <a:srgbClr val="C48836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320379" y="591626"/>
              <a:ext cx="18409672" cy="1165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2"/>
                </a:lnSpc>
              </a:pPr>
              <a:r>
                <a:rPr lang="en-US" sz="2415" spc="60">
                  <a:solidFill>
                    <a:srgbClr val="FFFFFF"/>
                  </a:solidFill>
                  <a:latin typeface="Montserrat Classic"/>
                </a:rPr>
                <a:t>Antoine Bertin, Lamia El Idrissi, Athavan Selvavarothayam, Jean-François Vuillet</a:t>
              </a:r>
            </a:p>
            <a:p>
              <a:pPr>
                <a:lnSpc>
                  <a:spcPts val="362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80031" y="8890674"/>
            <a:ext cx="1241666" cy="1396326"/>
          </a:xfrm>
          <a:custGeom>
            <a:avLst/>
            <a:gdLst/>
            <a:ahLst/>
            <a:cxnLst/>
            <a:rect r="r" b="b" t="t" l="l"/>
            <a:pathLst>
              <a:path h="1396326" w="1241666">
                <a:moveTo>
                  <a:pt x="0" y="0"/>
                </a:moveTo>
                <a:lnTo>
                  <a:pt x="1241666" y="0"/>
                </a:lnTo>
                <a:lnTo>
                  <a:pt x="1241666" y="1396326"/>
                </a:lnTo>
                <a:lnTo>
                  <a:pt x="0" y="139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06" t="-1206" r="-69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523764"/>
            <a:ext cx="4321859" cy="7549100"/>
          </a:xfrm>
          <a:custGeom>
            <a:avLst/>
            <a:gdLst/>
            <a:ahLst/>
            <a:cxnLst/>
            <a:rect r="r" b="b" t="t" l="l"/>
            <a:pathLst>
              <a:path h="7549100" w="4321859">
                <a:moveTo>
                  <a:pt x="0" y="0"/>
                </a:moveTo>
                <a:lnTo>
                  <a:pt x="4321859" y="0"/>
                </a:lnTo>
                <a:lnTo>
                  <a:pt x="4321859" y="7549099"/>
                </a:lnTo>
                <a:lnTo>
                  <a:pt x="0" y="754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668490"/>
            <a:ext cx="9046101" cy="6828665"/>
            <a:chOff x="0" y="0"/>
            <a:chExt cx="12061469" cy="91048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7917" y="-95250"/>
              <a:ext cx="10892072" cy="621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15648"/>
              <a:ext cx="12061469" cy="7889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65"/>
                </a:lnSpc>
              </a:pPr>
              <a:r>
                <a:rPr lang="en-US" sz="14919">
                  <a:solidFill>
                    <a:srgbClr val="FFFFFF"/>
                  </a:solidFill>
                  <a:latin typeface="Norwester"/>
                </a:rPr>
                <a:t>‘</a:t>
              </a:r>
              <a:r>
                <a:rPr lang="en-US" sz="14919">
                  <a:solidFill>
                    <a:srgbClr val="941D1B"/>
                  </a:solidFill>
                  <a:latin typeface="Norwester"/>
                </a:rPr>
                <a:t>VINOVIBES</a:t>
              </a:r>
              <a:r>
                <a:rPr lang="en-US" sz="14919">
                  <a:solidFill>
                    <a:srgbClr val="FFFFFF"/>
                  </a:solidFill>
                  <a:latin typeface="Norwester"/>
                </a:rPr>
                <a:t>’</a:t>
              </a:r>
            </a:p>
            <a:p>
              <a:pPr>
                <a:lnSpc>
                  <a:spcPts val="10217"/>
                </a:lnSpc>
              </a:pPr>
            </a:p>
            <a:p>
              <a:pPr>
                <a:lnSpc>
                  <a:spcPts val="10217"/>
                </a:lnSpc>
              </a:pPr>
              <a:r>
                <a:rPr lang="en-US" sz="9730">
                  <a:solidFill>
                    <a:srgbClr val="FFFFFF"/>
                  </a:solidFill>
                  <a:latin typeface="Norwester"/>
                </a:rPr>
                <a:t>WINE PREDICTIVE MODEL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3182" y="3513109"/>
            <a:ext cx="7163059" cy="455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Source du dataset  :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 Kaggle/ Origine des données : site WineEnthusiast version du 22 novembre 2017</a:t>
            </a: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Taille du dataset :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 10 colonnes et 130.000 lignes</a:t>
            </a: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Dataset décrivant: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 les notes, la provenance, le prix, la description et la variété.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94773" y="790575"/>
            <a:ext cx="11898454" cy="29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8000" spc="200">
                <a:solidFill>
                  <a:srgbClr val="FFFFFF"/>
                </a:solidFill>
                <a:latin typeface="Montserrat Classic Bold"/>
              </a:rPr>
              <a:t>Choix des Datasets</a:t>
            </a:r>
          </a:p>
          <a:p>
            <a:pPr algn="ctr">
              <a:lnSpc>
                <a:spcPts val="120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560359" y="-281434"/>
            <a:ext cx="1727641" cy="3612937"/>
          </a:xfrm>
          <a:custGeom>
            <a:avLst/>
            <a:gdLst/>
            <a:ahLst/>
            <a:cxnLst/>
            <a:rect r="r" b="b" t="t" l="l"/>
            <a:pathLst>
              <a:path h="3612937" w="1727641">
                <a:moveTo>
                  <a:pt x="0" y="0"/>
                </a:moveTo>
                <a:lnTo>
                  <a:pt x="1727641" y="0"/>
                </a:lnTo>
                <a:lnTo>
                  <a:pt x="1727641" y="3612937"/>
                </a:lnTo>
                <a:lnTo>
                  <a:pt x="0" y="361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205912" y="3257550"/>
            <a:ext cx="0" cy="5143500"/>
          </a:xfrm>
          <a:prstGeom prst="line">
            <a:avLst/>
          </a:prstGeom>
          <a:ln cap="flat" w="123825">
            <a:solidFill>
              <a:srgbClr val="941D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807966" y="3513109"/>
            <a:ext cx="7902728" cy="455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Source du dataset  : 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Kaggle/ Data collectée le 24 mai 2023</a:t>
            </a: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Taille du dataset :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 31 colonnes et 21.605 lignes</a:t>
            </a: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</a:p>
          <a:p>
            <a:pPr algn="ctr">
              <a:lnSpc>
                <a:spcPts val="3622"/>
              </a:lnSpc>
              <a:spcBef>
                <a:spcPct val="0"/>
              </a:spcBef>
            </a:pPr>
            <a:r>
              <a:rPr lang="en-US" sz="2415" spc="60">
                <a:solidFill>
                  <a:srgbClr val="FFDE59"/>
                </a:solidFill>
                <a:latin typeface="Montserrat Classic Bold"/>
              </a:rPr>
              <a:t>Dataset décrivant: </a:t>
            </a:r>
            <a:r>
              <a:rPr lang="en-US" sz="2415" spc="60">
                <a:solidFill>
                  <a:srgbClr val="FFFFFF"/>
                </a:solidFill>
                <a:latin typeface="Montserrat Classic"/>
              </a:rPr>
              <a:t>les propriétés organoleptiques du vin.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241666" cy="1396326"/>
          </a:xfrm>
          <a:custGeom>
            <a:avLst/>
            <a:gdLst/>
            <a:ahLst/>
            <a:cxnLst/>
            <a:rect r="r" b="b" t="t" l="l"/>
            <a:pathLst>
              <a:path h="1396326" w="1241666">
                <a:moveTo>
                  <a:pt x="0" y="0"/>
                </a:moveTo>
                <a:lnTo>
                  <a:pt x="1241666" y="0"/>
                </a:lnTo>
                <a:lnTo>
                  <a:pt x="1241666" y="1396326"/>
                </a:lnTo>
                <a:lnTo>
                  <a:pt x="0" y="1396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906" t="-1206" r="-690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221300"/>
            <a:chOff x="0" y="0"/>
            <a:chExt cx="24384000" cy="82950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817" r="0" b="16817"/>
            <a:stretch>
              <a:fillRect/>
            </a:stretch>
          </p:blipFill>
          <p:spPr>
            <a:xfrm flipH="false" flipV="false">
              <a:off x="0" y="0"/>
              <a:ext cx="24384000" cy="829506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95003" y="5589439"/>
            <a:ext cx="1263724" cy="126372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29273" y="5589439"/>
            <a:ext cx="1263724" cy="126372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12138" y="5589439"/>
            <a:ext cx="1263724" cy="126372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788155" y="698051"/>
            <a:ext cx="330649" cy="33064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261679" y="698051"/>
            <a:ext cx="330649" cy="33064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16213" y="698051"/>
            <a:ext cx="330649" cy="33064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781243" y="5854851"/>
            <a:ext cx="732898" cy="732898"/>
          </a:xfrm>
          <a:custGeom>
            <a:avLst/>
            <a:gdLst/>
            <a:ahLst/>
            <a:cxnLst/>
            <a:rect r="r" b="b" t="t" l="l"/>
            <a:pathLst>
              <a:path h="732898" w="732898">
                <a:moveTo>
                  <a:pt x="0" y="0"/>
                </a:moveTo>
                <a:lnTo>
                  <a:pt x="732898" y="0"/>
                </a:lnTo>
                <a:lnTo>
                  <a:pt x="732898" y="732899"/>
                </a:lnTo>
                <a:lnTo>
                  <a:pt x="0" y="73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553789" y="5896137"/>
            <a:ext cx="898552" cy="650327"/>
          </a:xfrm>
          <a:custGeom>
            <a:avLst/>
            <a:gdLst/>
            <a:ahLst/>
            <a:cxnLst/>
            <a:rect r="r" b="b" t="t" l="l"/>
            <a:pathLst>
              <a:path h="650327" w="898552">
                <a:moveTo>
                  <a:pt x="0" y="0"/>
                </a:moveTo>
                <a:lnTo>
                  <a:pt x="898552" y="0"/>
                </a:lnTo>
                <a:lnTo>
                  <a:pt x="898552" y="650327"/>
                </a:lnTo>
                <a:lnTo>
                  <a:pt x="0" y="650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61179" y="2691868"/>
            <a:ext cx="14573025" cy="95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>
                <a:solidFill>
                  <a:srgbClr val="3C5679"/>
                </a:solidFill>
                <a:latin typeface="Antonio Ultra-Bold"/>
              </a:rPr>
              <a:t>NETTOYAGE ET PRÉPARATION DU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7905" y="7359938"/>
            <a:ext cx="4083572" cy="51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1D3055"/>
                </a:solidFill>
                <a:latin typeface="Antonio Ultra-Bold"/>
              </a:rPr>
              <a:t>COLONNES DESCRIPTIVES NLP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8957" y="7359938"/>
            <a:ext cx="2817471" cy="51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1">
                <a:solidFill>
                  <a:srgbClr val="1D3055"/>
                </a:solidFill>
                <a:latin typeface="Antonio Ultra-Bold"/>
              </a:rPr>
              <a:t>TF-IDF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92841" y="7424707"/>
            <a:ext cx="5883200" cy="45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</a:pPr>
            <a:r>
              <a:rPr lang="en-US" sz="2661">
                <a:solidFill>
                  <a:srgbClr val="1D3055"/>
                </a:solidFill>
                <a:latin typeface="Antonio Ultra-Bold"/>
              </a:rPr>
              <a:t>AUGMENTATION DE LA TAILLE DES PARAMÈTRES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6332" y="8081383"/>
            <a:ext cx="4606719" cy="57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</a:pPr>
            <a:r>
              <a:rPr lang="en-US" sz="1700">
                <a:solidFill>
                  <a:srgbClr val="1D3055"/>
                </a:solidFill>
                <a:latin typeface="Inter"/>
              </a:rPr>
              <a:t> Lemmatization : “running”, “ran” et “runs” = “run”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41400" y="8081383"/>
            <a:ext cx="4527153" cy="28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</a:pPr>
            <a:r>
              <a:rPr lang="en-US" sz="1700">
                <a:solidFill>
                  <a:srgbClr val="1D3055"/>
                </a:solidFill>
                <a:latin typeface="Inter"/>
              </a:rPr>
              <a:t>Identification des mots les plus importants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2218" y="8059784"/>
            <a:ext cx="4536587" cy="116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1"/>
              </a:lnSpc>
            </a:pPr>
            <a:r>
              <a:rPr lang="en-US" sz="1700">
                <a:solidFill>
                  <a:srgbClr val="1D3055"/>
                </a:solidFill>
                <a:latin typeface="Inter"/>
              </a:rPr>
              <a:t>2 datasets de différentes tailles, identification de la clé commune =&gt; Solution: Groupby + mean() + Fonction Merge</a:t>
            </a:r>
            <a:r>
              <a:rPr lang="en-US" sz="1700">
                <a:solidFill>
                  <a:srgbClr val="1D3055"/>
                </a:solidFill>
                <a:latin typeface="Inter"/>
              </a:rPr>
              <a:t>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814137" y="5901267"/>
            <a:ext cx="1093996" cy="686482"/>
          </a:xfrm>
          <a:custGeom>
            <a:avLst/>
            <a:gdLst/>
            <a:ahLst/>
            <a:cxnLst/>
            <a:rect r="r" b="b" t="t" l="l"/>
            <a:pathLst>
              <a:path h="686482" w="1093996">
                <a:moveTo>
                  <a:pt x="0" y="0"/>
                </a:moveTo>
                <a:lnTo>
                  <a:pt x="1093996" y="0"/>
                </a:lnTo>
                <a:lnTo>
                  <a:pt x="1093996" y="686483"/>
                </a:lnTo>
                <a:lnTo>
                  <a:pt x="0" y="68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0" y="7432757"/>
            <a:ext cx="2490327" cy="2854243"/>
          </a:xfrm>
          <a:custGeom>
            <a:avLst/>
            <a:gdLst/>
            <a:ahLst/>
            <a:cxnLst/>
            <a:rect r="r" b="b" t="t" l="l"/>
            <a:pathLst>
              <a:path h="2854243" w="2490327">
                <a:moveTo>
                  <a:pt x="0" y="0"/>
                </a:moveTo>
                <a:lnTo>
                  <a:pt x="2490327" y="0"/>
                </a:lnTo>
                <a:lnTo>
                  <a:pt x="2490327" y="2854243"/>
                </a:lnTo>
                <a:lnTo>
                  <a:pt x="0" y="2854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046334" y="8890674"/>
            <a:ext cx="1241666" cy="1396326"/>
          </a:xfrm>
          <a:custGeom>
            <a:avLst/>
            <a:gdLst/>
            <a:ahLst/>
            <a:cxnLst/>
            <a:rect r="r" b="b" t="t" l="l"/>
            <a:pathLst>
              <a:path h="1396326" w="1241666">
                <a:moveTo>
                  <a:pt x="0" y="0"/>
                </a:moveTo>
                <a:lnTo>
                  <a:pt x="1241666" y="0"/>
                </a:lnTo>
                <a:lnTo>
                  <a:pt x="1241666" y="1396326"/>
                </a:lnTo>
                <a:lnTo>
                  <a:pt x="0" y="1396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906" t="-1206" r="-6906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0903" r="-7530" b="-729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5979" y="1660115"/>
            <a:ext cx="9085350" cy="5146719"/>
            <a:chOff x="0" y="0"/>
            <a:chExt cx="3002092" cy="1700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2092" cy="1700642"/>
            </a:xfrm>
            <a:custGeom>
              <a:avLst/>
              <a:gdLst/>
              <a:ahLst/>
              <a:cxnLst/>
              <a:rect r="r" b="b" t="t" l="l"/>
              <a:pathLst>
                <a:path h="1700642" w="3002092">
                  <a:moveTo>
                    <a:pt x="0" y="0"/>
                  </a:moveTo>
                  <a:lnTo>
                    <a:pt x="3002092" y="0"/>
                  </a:lnTo>
                  <a:lnTo>
                    <a:pt x="3002092" y="1700642"/>
                  </a:lnTo>
                  <a:lnTo>
                    <a:pt x="0" y="1700642"/>
                  </a:ln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95979" y="6806834"/>
            <a:ext cx="9085350" cy="1642568"/>
            <a:chOff x="0" y="0"/>
            <a:chExt cx="3002092" cy="5427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02092" cy="542757"/>
            </a:xfrm>
            <a:custGeom>
              <a:avLst/>
              <a:gdLst/>
              <a:ahLst/>
              <a:cxnLst/>
              <a:rect r="r" b="b" t="t" l="l"/>
              <a:pathLst>
                <a:path h="542757" w="3002092">
                  <a:moveTo>
                    <a:pt x="0" y="0"/>
                  </a:moveTo>
                  <a:lnTo>
                    <a:pt x="3002092" y="0"/>
                  </a:lnTo>
                  <a:lnTo>
                    <a:pt x="3002092" y="542757"/>
                  </a:lnTo>
                  <a:lnTo>
                    <a:pt x="0" y="542757"/>
                  </a:ln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64942" y="2305830"/>
            <a:ext cx="5327079" cy="828865"/>
            <a:chOff x="0" y="0"/>
            <a:chExt cx="1829430" cy="284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9430" cy="284650"/>
            </a:xfrm>
            <a:custGeom>
              <a:avLst/>
              <a:gdLst/>
              <a:ahLst/>
              <a:cxnLst/>
              <a:rect r="r" b="b" t="t" l="l"/>
              <a:pathLst>
                <a:path h="284650" w="1829430">
                  <a:moveTo>
                    <a:pt x="0" y="0"/>
                  </a:moveTo>
                  <a:lnTo>
                    <a:pt x="1829430" y="0"/>
                  </a:lnTo>
                  <a:lnTo>
                    <a:pt x="1829430" y="284650"/>
                  </a:lnTo>
                  <a:lnTo>
                    <a:pt x="0" y="284650"/>
                  </a:ln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64942" y="4474281"/>
            <a:ext cx="5327079" cy="669219"/>
            <a:chOff x="0" y="0"/>
            <a:chExt cx="1829430" cy="2298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9430" cy="229824"/>
            </a:xfrm>
            <a:custGeom>
              <a:avLst/>
              <a:gdLst/>
              <a:ahLst/>
              <a:cxnLst/>
              <a:rect r="r" b="b" t="t" l="l"/>
              <a:pathLst>
                <a:path h="229824" w="1829430">
                  <a:moveTo>
                    <a:pt x="0" y="0"/>
                  </a:moveTo>
                  <a:lnTo>
                    <a:pt x="1829430" y="0"/>
                  </a:lnTo>
                  <a:lnTo>
                    <a:pt x="1829430" y="229824"/>
                  </a:lnTo>
                  <a:lnTo>
                    <a:pt x="0" y="229824"/>
                  </a:ln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464942" y="6372581"/>
            <a:ext cx="5622755" cy="703502"/>
            <a:chOff x="0" y="0"/>
            <a:chExt cx="1930971" cy="2415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0971" cy="241597"/>
            </a:xfrm>
            <a:custGeom>
              <a:avLst/>
              <a:gdLst/>
              <a:ahLst/>
              <a:cxnLst/>
              <a:rect r="r" b="b" t="t" l="l"/>
              <a:pathLst>
                <a:path h="241597" w="1930971">
                  <a:moveTo>
                    <a:pt x="0" y="0"/>
                  </a:moveTo>
                  <a:lnTo>
                    <a:pt x="1930971" y="0"/>
                  </a:lnTo>
                  <a:lnTo>
                    <a:pt x="1930971" y="241597"/>
                  </a:lnTo>
                  <a:lnTo>
                    <a:pt x="0" y="241597"/>
                  </a:lnTo>
                  <a:close/>
                </a:path>
              </a:pathLst>
            </a:custGeom>
            <a:solidFill>
              <a:srgbClr val="1D3055"/>
            </a:solidFill>
          </p:spPr>
        </p:sp>
      </p:grpSp>
      <p:sp>
        <p:nvSpPr>
          <p:cNvPr name="AutoShape 13" id="13"/>
          <p:cNvSpPr/>
          <p:nvPr/>
        </p:nvSpPr>
        <p:spPr>
          <a:xfrm rot="-5400000">
            <a:off x="7272093" y="4145224"/>
            <a:ext cx="8338073" cy="0"/>
          </a:xfrm>
          <a:prstGeom prst="line">
            <a:avLst/>
          </a:prstGeom>
          <a:ln cap="flat" w="47625">
            <a:solidFill>
              <a:srgbClr val="FFD11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977884" y="9092975"/>
            <a:ext cx="330649" cy="33064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451409" y="9092975"/>
            <a:ext cx="330649" cy="33064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505942" y="9092975"/>
            <a:ext cx="330649" cy="33064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495979" y="1660115"/>
            <a:ext cx="9085350" cy="7095972"/>
          </a:xfrm>
          <a:custGeom>
            <a:avLst/>
            <a:gdLst/>
            <a:ahLst/>
            <a:cxnLst/>
            <a:rect r="r" b="b" t="t" l="l"/>
            <a:pathLst>
              <a:path h="7095972" w="9085350">
                <a:moveTo>
                  <a:pt x="0" y="0"/>
                </a:moveTo>
                <a:lnTo>
                  <a:pt x="9085350" y="0"/>
                </a:lnTo>
                <a:lnTo>
                  <a:pt x="9085350" y="7095971"/>
                </a:lnTo>
                <a:lnTo>
                  <a:pt x="0" y="7095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830724" y="2314873"/>
            <a:ext cx="4018480" cy="73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5"/>
              </a:lnSpc>
            </a:pPr>
            <a:r>
              <a:rPr lang="en-US" sz="4354">
                <a:solidFill>
                  <a:srgbClr val="F6FBFE"/>
                </a:solidFill>
                <a:latin typeface="Antonio"/>
              </a:rPr>
              <a:t>Linear Regression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30724" y="3308604"/>
            <a:ext cx="3242717" cy="41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8"/>
              </a:lnSpc>
            </a:pPr>
            <a:r>
              <a:rPr lang="en-US" sz="2370">
                <a:solidFill>
                  <a:srgbClr val="000000"/>
                </a:solidFill>
                <a:latin typeface="Inter"/>
              </a:rPr>
              <a:t> x_train=x_test=0.35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30724" y="4388556"/>
            <a:ext cx="542857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0"/>
              </a:lnSpc>
            </a:pPr>
            <a:r>
              <a:rPr lang="en-US" sz="4350">
                <a:solidFill>
                  <a:srgbClr val="F6FBFE"/>
                </a:solidFill>
                <a:latin typeface="Antonio"/>
              </a:rPr>
              <a:t>Logistic Regression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60518" y="6286856"/>
            <a:ext cx="542857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0"/>
              </a:lnSpc>
            </a:pPr>
            <a:r>
              <a:rPr lang="en-US" sz="4350">
                <a:solidFill>
                  <a:srgbClr val="F6FBFE"/>
                </a:solidFill>
                <a:latin typeface="Antonio"/>
              </a:rPr>
              <a:t>Random Forest Regressor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7590" y="5279188"/>
            <a:ext cx="4834431" cy="34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9"/>
              </a:lnSpc>
            </a:pPr>
            <a:r>
              <a:rPr lang="en-US" sz="2370">
                <a:solidFill>
                  <a:srgbClr val="000000"/>
                </a:solidFill>
                <a:latin typeface="Inter"/>
              </a:rPr>
              <a:t>x_train = 0.25 , x_test= 0.08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57590" y="7460783"/>
            <a:ext cx="4834431" cy="6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9"/>
              </a:lnSpc>
            </a:pPr>
            <a:r>
              <a:rPr lang="en-US" sz="2370">
                <a:solidFill>
                  <a:srgbClr val="000000"/>
                </a:solidFill>
                <a:latin typeface="Inter"/>
              </a:rPr>
              <a:t>x_test = 0.85 , x_train= 0.35</a:t>
            </a:r>
          </a:p>
          <a:p>
            <a:pPr>
              <a:lnSpc>
                <a:spcPts val="2559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3212439" y="956612"/>
            <a:ext cx="5622755" cy="703502"/>
            <a:chOff x="0" y="0"/>
            <a:chExt cx="1930971" cy="2415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0971" cy="241597"/>
            </a:xfrm>
            <a:custGeom>
              <a:avLst/>
              <a:gdLst/>
              <a:ahLst/>
              <a:cxnLst/>
              <a:rect r="r" b="b" t="t" l="l"/>
              <a:pathLst>
                <a:path h="241597" w="1930971">
                  <a:moveTo>
                    <a:pt x="0" y="0"/>
                  </a:moveTo>
                  <a:lnTo>
                    <a:pt x="1930971" y="0"/>
                  </a:lnTo>
                  <a:lnTo>
                    <a:pt x="1930971" y="241597"/>
                  </a:lnTo>
                  <a:lnTo>
                    <a:pt x="0" y="241597"/>
                  </a:lnTo>
                  <a:close/>
                </a:path>
              </a:pathLst>
            </a:custGeom>
            <a:solidFill>
              <a:srgbClr val="1D305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3408015" y="870887"/>
            <a:ext cx="542857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0"/>
              </a:lnSpc>
            </a:pPr>
            <a:r>
              <a:rPr lang="en-US" sz="4350">
                <a:solidFill>
                  <a:srgbClr val="F6FBFE"/>
                </a:solidFill>
                <a:latin typeface="Antonio"/>
              </a:rPr>
              <a:t>Random Forest Regressor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15614" y="89345"/>
            <a:ext cx="5871589" cy="63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2"/>
              </a:lnSpc>
              <a:spcBef>
                <a:spcPct val="0"/>
              </a:spcBef>
            </a:pPr>
            <a:r>
              <a:rPr lang="en-US" sz="3730">
                <a:solidFill>
                  <a:srgbClr val="000000"/>
                </a:solidFill>
                <a:latin typeface="Antonio Bold"/>
              </a:rPr>
              <a:t>Prédiction du prix :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7089094" y="8890674"/>
            <a:ext cx="1241666" cy="1396326"/>
          </a:xfrm>
          <a:custGeom>
            <a:avLst/>
            <a:gdLst/>
            <a:ahLst/>
            <a:cxnLst/>
            <a:rect r="r" b="b" t="t" l="l"/>
            <a:pathLst>
              <a:path h="1396326" w="1241666">
                <a:moveTo>
                  <a:pt x="0" y="0"/>
                </a:moveTo>
                <a:lnTo>
                  <a:pt x="1241666" y="0"/>
                </a:lnTo>
                <a:lnTo>
                  <a:pt x="1241666" y="1396326"/>
                </a:lnTo>
                <a:lnTo>
                  <a:pt x="0" y="139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06" t="-1206" r="-690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947287" y="2293960"/>
            <a:ext cx="12219260" cy="6048534"/>
          </a:xfrm>
          <a:custGeom>
            <a:avLst/>
            <a:gdLst/>
            <a:ahLst/>
            <a:cxnLst/>
            <a:rect r="r" b="b" t="t" l="l"/>
            <a:pathLst>
              <a:path h="6048534" w="12219260">
                <a:moveTo>
                  <a:pt x="0" y="0"/>
                </a:moveTo>
                <a:lnTo>
                  <a:pt x="12219260" y="0"/>
                </a:lnTo>
                <a:lnTo>
                  <a:pt x="12219260" y="6048533"/>
                </a:lnTo>
                <a:lnTo>
                  <a:pt x="0" y="604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86610" y="800865"/>
            <a:ext cx="5978011" cy="8685270"/>
            <a:chOff x="0" y="0"/>
            <a:chExt cx="7970682" cy="1158036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4189" t="0" r="24189" b="0"/>
            <a:stretch>
              <a:fillRect/>
            </a:stretch>
          </p:blipFill>
          <p:spPr>
            <a:xfrm flipH="false" flipV="false">
              <a:off x="0" y="0"/>
              <a:ext cx="7970682" cy="1158036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053450" y="5143500"/>
            <a:ext cx="3861311" cy="2549646"/>
            <a:chOff x="0" y="0"/>
            <a:chExt cx="948549" cy="626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8549" cy="626333"/>
            </a:xfrm>
            <a:custGeom>
              <a:avLst/>
              <a:gdLst/>
              <a:ahLst/>
              <a:cxnLst/>
              <a:rect r="r" b="b" t="t" l="l"/>
              <a:pathLst>
                <a:path h="626333" w="948549">
                  <a:moveTo>
                    <a:pt x="0" y="0"/>
                  </a:moveTo>
                  <a:lnTo>
                    <a:pt x="948549" y="0"/>
                  </a:lnTo>
                  <a:lnTo>
                    <a:pt x="948549" y="626333"/>
                  </a:lnTo>
                  <a:lnTo>
                    <a:pt x="0" y="626333"/>
                  </a:ln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83941" y="5143500"/>
            <a:ext cx="4353554" cy="2549646"/>
            <a:chOff x="0" y="0"/>
            <a:chExt cx="1069471" cy="626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471" cy="626333"/>
            </a:xfrm>
            <a:custGeom>
              <a:avLst/>
              <a:gdLst/>
              <a:ahLst/>
              <a:cxnLst/>
              <a:rect r="r" b="b" t="t" l="l"/>
              <a:pathLst>
                <a:path h="626333" w="1069471">
                  <a:moveTo>
                    <a:pt x="0" y="0"/>
                  </a:moveTo>
                  <a:lnTo>
                    <a:pt x="1069471" y="0"/>
                  </a:lnTo>
                  <a:lnTo>
                    <a:pt x="1069471" y="626333"/>
                  </a:lnTo>
                  <a:lnTo>
                    <a:pt x="0" y="626333"/>
                  </a:lnTo>
                  <a:close/>
                </a:path>
              </a:pathLst>
            </a:custGeom>
            <a:solidFill>
              <a:srgbClr val="001847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6456708" y="8927651"/>
            <a:ext cx="330649" cy="33064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11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5983184" y="8927651"/>
            <a:ext cx="330649" cy="33064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928651" y="8927651"/>
            <a:ext cx="330649" cy="33064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3055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43415" y="137967"/>
            <a:ext cx="1471828" cy="2148654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732487" y="1047750"/>
            <a:ext cx="7368903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6000" spc="-240" u="sng">
                <a:solidFill>
                  <a:srgbClr val="1D3055"/>
                </a:solidFill>
                <a:latin typeface="Antonio Bold"/>
              </a:rPr>
              <a:t> GRID SEARCH :</a:t>
            </a:r>
            <a:r>
              <a:rPr lang="en-US" sz="6000" spc="-240">
                <a:solidFill>
                  <a:srgbClr val="1D3055"/>
                </a:solidFill>
                <a:latin typeface="Antonio Bold"/>
              </a:rPr>
              <a:t> AMÉLIORATION DES HYPERPARAMÈTRES DU RANDOM FOREST REGRESSOR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9252" y="5270602"/>
            <a:ext cx="25629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Inter Bold"/>
              </a:rPr>
              <a:t>Meilleurs paramètres: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30580" y="6120180"/>
            <a:ext cx="3860277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</a:rPr>
              <a:t>param_grid = {'n_estimators': [100],'max_depth': [10],'min_samples_split': [2, 5], 'min_samples_leaf': [2, 4]}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51456" y="6152565"/>
            <a:ext cx="3265300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3538A"/>
                </a:solidFill>
                <a:latin typeface="Open Sans"/>
              </a:rPr>
              <a:t>min_samples_split :</a:t>
            </a:r>
          </a:p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13538A"/>
                </a:solidFill>
                <a:latin typeface="Open Sans"/>
              </a:rPr>
              <a:t> x_train = 0.62 , x_test= 0.44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61419" y="5270602"/>
            <a:ext cx="344537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13538A"/>
                </a:solidFill>
                <a:latin typeface="Inter Bold"/>
              </a:rPr>
              <a:t>Amélioration des résultats grâce à l’hyperparamètre :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0" y="8927651"/>
            <a:ext cx="1241666" cy="1396326"/>
          </a:xfrm>
          <a:custGeom>
            <a:avLst/>
            <a:gdLst/>
            <a:ahLst/>
            <a:cxnLst/>
            <a:rect r="r" b="b" t="t" l="l"/>
            <a:pathLst>
              <a:path h="1396326" w="1241666">
                <a:moveTo>
                  <a:pt x="0" y="0"/>
                </a:moveTo>
                <a:lnTo>
                  <a:pt x="1241666" y="0"/>
                </a:lnTo>
                <a:lnTo>
                  <a:pt x="1241666" y="1396326"/>
                </a:lnTo>
                <a:lnTo>
                  <a:pt x="0" y="1396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06" t="-1206" r="-6906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1664" y="1633220"/>
            <a:ext cx="8277369" cy="3510280"/>
            <a:chOff x="0" y="0"/>
            <a:chExt cx="11036492" cy="468037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03649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Analyse :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2214774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048125"/>
              <a:ext cx="867841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5047" y="3633032"/>
            <a:ext cx="5834171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3F4ED"/>
                </a:solidFill>
                <a:latin typeface="Raleway 2"/>
              </a:rPr>
              <a:t>Fort impact logique du paramètre “province” </a:t>
            </a:r>
          </a:p>
          <a:p>
            <a:pPr>
              <a:lnSpc>
                <a:spcPts val="4479"/>
              </a:lnSpc>
            </a:pP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3F4ED"/>
                </a:solidFill>
                <a:latin typeface="Raleway 2"/>
              </a:rPr>
              <a:t>Un score important de la variable  peut induire à un “Overfitting”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63170" y="2950210"/>
            <a:ext cx="11724830" cy="6355427"/>
          </a:xfrm>
          <a:custGeom>
            <a:avLst/>
            <a:gdLst/>
            <a:ahLst/>
            <a:cxnLst/>
            <a:rect r="r" b="b" t="t" l="l"/>
            <a:pathLst>
              <a:path h="6355427" w="11724830">
                <a:moveTo>
                  <a:pt x="0" y="0"/>
                </a:moveTo>
                <a:lnTo>
                  <a:pt x="11724830" y="0"/>
                </a:lnTo>
                <a:lnTo>
                  <a:pt x="11724830" y="6355427"/>
                </a:lnTo>
                <a:lnTo>
                  <a:pt x="0" y="6355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6" t="-845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5047" y="1987430"/>
            <a:ext cx="7885826" cy="3424555"/>
            <a:chOff x="0" y="0"/>
            <a:chExt cx="10514434" cy="456607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0514434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64">
                  <a:solidFill>
                    <a:srgbClr val="F3F4ED"/>
                  </a:solidFill>
                  <a:latin typeface="Playfair Display Bold"/>
                </a:rPr>
                <a:t>Recommandations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2100474"/>
              <a:ext cx="2757182" cy="60940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33825"/>
              <a:ext cx="8267904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933" t="0" r="933" b="0"/>
          <a:stretch>
            <a:fillRect/>
          </a:stretch>
        </p:blipFill>
        <p:spPr>
          <a:xfrm flipH="false" flipV="false" rot="0">
            <a:off x="7804851" y="514350"/>
            <a:ext cx="10483149" cy="925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5047" y="3613982"/>
            <a:ext cx="5834171" cy="598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u="sng">
                <a:solidFill>
                  <a:srgbClr val="F3F4ED"/>
                </a:solidFill>
                <a:latin typeface="Raleway 2 Bold"/>
              </a:rPr>
              <a:t>Vinification rentable :</a:t>
            </a:r>
          </a:p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4ED"/>
                </a:solidFill>
                <a:latin typeface="Raleway 2"/>
              </a:rPr>
              <a:t> Choix du Cépage pour une rentabilité optimale</a:t>
            </a:r>
          </a:p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4ED"/>
                </a:solidFill>
                <a:latin typeface="Raleway 2"/>
              </a:rPr>
              <a:t>Détermination du style de vin qui maximise le prix de vente.</a:t>
            </a:r>
          </a:p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4ED"/>
                </a:solidFill>
                <a:latin typeface="Raleway 2"/>
              </a:rPr>
              <a:t>Décision Éclairée, profits pétillants.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2590" y="9694091"/>
            <a:ext cx="5527671" cy="59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6"/>
              </a:lnSpc>
            </a:pPr>
            <a:r>
              <a:rPr lang="en-US" sz="3304" u="sng">
                <a:solidFill>
                  <a:srgbClr val="F3F4ED"/>
                </a:solidFill>
                <a:latin typeface="Arimo"/>
                <a:hlinkClick r:id="rId6" tooltip="https://vinovibes.streamlit.app"/>
              </a:rPr>
              <a:t>https://vinovibes.streamlit.app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DAF6PvuCQx8</dc:identifier>
  <dcterms:modified xsi:type="dcterms:W3CDTF">2011-08-01T06:04:30Z</dcterms:modified>
  <cp:revision>1</cp:revision>
  <dc:title>Maroon Wine National Wine Day Social Media Graphic (Présentation)</dc:title>
</cp:coreProperties>
</file>